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3E8C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852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56601A-CCCC-4649-92C5-1AD7479C67B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94E6A02-1E9D-4997-B5E3-B4065F86D89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DEDAAC-4C68-45A1-BF4A-673209AA06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10FE17-CAA8-4E14-B45B-BE375818A0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6BE5DD-F2ED-497B-B2EC-ABA6E337BF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94613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9BD088-78B8-4874-9E83-FF720BC2E0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DDC5A48-E119-401D-97B4-28B5D71B5D9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9D59B6-672D-49A6-8F72-FBB52DFDC4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D26520-18D6-4ED8-A781-2C7F7CE9B9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3B0A4B-7CB4-49B0-BCDE-E679CD2C1A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3492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8D37C64-767D-412B-8EBA-5049A56EC40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45B3CFE-4B58-43E4-9FB7-EE685219A4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55D26A-C360-4CE1-A44A-F82B82E622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EF32A3A-F8DC-4F69-94CD-B88B578865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F337332-1869-4FD1-A4FF-34A944A1E3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65184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B9328E-69BA-477E-8BAA-F86B0D56B8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0F857ED-1AC1-44FD-850E-9E74EB45EAF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4F5C40-C872-44E3-A60B-1273D3DB79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2A48C8-CD93-4BE2-919E-E796FDB43A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5C8BBC-7061-414D-A630-DD1D0CF61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31332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4701CD-94BF-460C-8219-FC5BE0F730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66515BC-670C-4F17-9C8A-BDFCF825A8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E2268EB-8B04-467A-A642-63A1881CAF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4A3AD1-2C8D-42FC-947B-3A075DF4C7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36DA90-563F-4CE6-A40B-9AF2A25301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52502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68BA08-8DA9-457D-B9D7-04683F9D21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2E4737F-07CE-4CF8-A4D6-35B8BED2579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039CEB0-94F9-458C-B89C-DDC121F6974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7214B5-F334-4010-98EF-60917B6B83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6A44AE4-3179-4652-8656-8FABDA258C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6FEC2A3-0D5D-419E-865E-6262899914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92502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C7C0A7-E6CF-423F-80F6-9A95C3A618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0285986-591D-4E2C-8F9E-28F9D0A66C7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C835825-308E-4D34-9A64-4EE087839C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50DB49F-79A3-4B93-89F3-61E3B923353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95B29D7-79EA-41B1-8437-56280D7015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9D78F16-F3AE-40B4-A256-28E6A1857C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4EE091-50E7-4452-A6C5-ADF08A5655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CBD9B27-83E0-47E5-979A-E820DB3D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19095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9CA18A-2AF5-4F8A-B00F-FF928736D8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F4167CC-525B-45C5-8449-1BD5F2C99C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7AE3466-322C-4052-BA0D-EB3C24F4AF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6BE4639-66E3-4985-AAFD-6886C60FDD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41604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D8FE1FE-16D8-4F0C-9767-FB881AD260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C890031-5FF3-49E9-AA26-D15CCF61B3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AA99B45-2F47-4E41-B4F8-B589F372E5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84709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8CE741-8BFE-49DB-A3B2-B226ADADC2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BA4D87F-2AB9-46F2-99D3-AF19EF83E7C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58CC5C2-0F0B-479E-8448-8D8C3D97948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AD8BECA-E3FA-46C4-9882-B6E60C228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3DE6110-DB7E-419D-A43A-4614659FA2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371C50D-FB76-4699-99C4-0A6E612367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89397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DE6DED-749B-4DC6-B498-89388B1BFB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37B361-4E5B-473A-8278-FF7417CB50B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F27234E-344E-4FB8-8852-CDD800630E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B73B96E-2971-458D-854A-A1CD56712B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24B9607-8151-40C4-B43E-B3A69DC14E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45F7FE9-1124-42B7-B7BD-E856A01FBF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62107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64C85AD-43BE-4957-A10C-103698D9C3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7E1D8D5-B70E-4E68-B551-E176C35B82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6AEC44-2075-4BB8-825F-6913A9BB52B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B04F18-B6F0-4ECD-A515-B98B251E5CC0}" type="datetimeFigureOut">
              <a:rPr lang="en-US" smtClean="0"/>
              <a:t>7/29/2020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64CDC3-FF31-4A5E-8B8D-444A63D57E6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DF7BB6-660D-4F82-AA29-FA4B26DBCAF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0A54AA-D034-4804-BE73-7A5C8E94DE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50740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97C4D21A-A1B2-42BE-905E-08865B6080BC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160662" y="441135"/>
          <a:ext cx="46583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5831">
                  <a:extLst>
                    <a:ext uri="{9D8B030D-6E8A-4147-A177-3AD203B41FA5}">
                      <a16:colId xmlns:a16="http://schemas.microsoft.com/office/drawing/2014/main" val="38408046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id</a:t>
                      </a: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931841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86281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069818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anchor="ctr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962434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87DAC3CC-3DF4-4B2C-9AAE-99ACB81008B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9270324"/>
              </p:ext>
            </p:extLst>
          </p:nvPr>
        </p:nvGraphicFramePr>
        <p:xfrm>
          <a:off x="836008" y="441136"/>
          <a:ext cx="2061342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61342">
                  <a:extLst>
                    <a:ext uri="{9D8B030D-6E8A-4147-A177-3AD203B41FA5}">
                      <a16:colId xmlns:a16="http://schemas.microsoft.com/office/drawing/2014/main" val="383889005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spike_times_index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43383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anchor="ctr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9619492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882875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anchor="ctr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980038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A7E569F8-5905-47AE-AE48-72DDEDCDD69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1128723"/>
              </p:ext>
            </p:extLst>
          </p:nvPr>
        </p:nvGraphicFramePr>
        <p:xfrm>
          <a:off x="4309062" y="441136"/>
          <a:ext cx="253083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6335">
                  <a:extLst>
                    <a:ext uri="{9D8B030D-6E8A-4147-A177-3AD203B41FA5}">
                      <a16:colId xmlns:a16="http://schemas.microsoft.com/office/drawing/2014/main" val="813375794"/>
                    </a:ext>
                  </a:extLst>
                </a:gridCol>
                <a:gridCol w="1084495">
                  <a:extLst>
                    <a:ext uri="{9D8B030D-6E8A-4147-A177-3AD203B41FA5}">
                      <a16:colId xmlns:a16="http://schemas.microsoft.com/office/drawing/2014/main" val="258803725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spike_times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24743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0.14</a:t>
                      </a:r>
                    </a:p>
                  </a:txBody>
                  <a:tcPr anchor="ctr">
                    <a:solidFill>
                      <a:srgbClr val="D3E8C6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0, spike 0</a:t>
                      </a: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997975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0.30</a:t>
                      </a:r>
                    </a:p>
                  </a:txBody>
                  <a:tcPr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0, spike 1</a:t>
                      </a: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30033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0.21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1, spike 0</a:t>
                      </a: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386205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0.45</a:t>
                      </a:r>
                    </a:p>
                  </a:txBody>
                  <a:tcPr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1, spike 1</a:t>
                      </a: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65559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0.60</a:t>
                      </a:r>
                    </a:p>
                  </a:txBody>
                  <a:tcPr anchor="ctr"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1, spike 2</a:t>
                      </a: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128122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0.01</a:t>
                      </a:r>
                    </a:p>
                  </a:txBody>
                  <a:tcPr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2, spike 0</a:t>
                      </a: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82198899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0E2A661E-2D5B-40E3-B3F3-02E0D45F9044}"/>
              </a:ext>
            </a:extLst>
          </p:cNvPr>
          <p:cNvSpPr txBox="1"/>
          <p:nvPr/>
        </p:nvSpPr>
        <p:spPr>
          <a:xfrm>
            <a:off x="52163" y="2186338"/>
            <a:ext cx="1776448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>
                <a:solidFill>
                  <a:schemeClr val="accent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 0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has 2 spikes.</a:t>
            </a:r>
          </a:p>
          <a:p>
            <a:r>
              <a:rPr lang="en-US" sz="1400" b="1" dirty="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 1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has 3 spikes.</a:t>
            </a:r>
          </a:p>
          <a:p>
            <a:r>
              <a:rPr lang="en-US" sz="1400" b="1" dirty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 2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has 1 spike.</a:t>
            </a:r>
          </a:p>
        </p:txBody>
      </p:sp>
      <p:sp>
        <p:nvSpPr>
          <p:cNvPr id="17" name="Left Brace 16">
            <a:extLst>
              <a:ext uri="{FF2B5EF4-FFF2-40B4-BE49-F238E27FC236}">
                <a16:creationId xmlns:a16="http://schemas.microsoft.com/office/drawing/2014/main" id="{BC46FA09-9912-400D-8C9F-20983E2ABE26}"/>
              </a:ext>
            </a:extLst>
          </p:cNvPr>
          <p:cNvSpPr/>
          <p:nvPr/>
        </p:nvSpPr>
        <p:spPr>
          <a:xfrm>
            <a:off x="4011877" y="858898"/>
            <a:ext cx="244127" cy="651913"/>
          </a:xfrm>
          <a:prstGeom prst="leftBrace">
            <a:avLst/>
          </a:prstGeom>
          <a:ln w="28575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8" name="Left Brace 17">
            <a:extLst>
              <a:ext uri="{FF2B5EF4-FFF2-40B4-BE49-F238E27FC236}">
                <a16:creationId xmlns:a16="http://schemas.microsoft.com/office/drawing/2014/main" id="{3FE33293-1B4F-43E3-9D96-27E1FED35926}"/>
              </a:ext>
            </a:extLst>
          </p:cNvPr>
          <p:cNvSpPr/>
          <p:nvPr/>
        </p:nvSpPr>
        <p:spPr>
          <a:xfrm>
            <a:off x="4011876" y="1588707"/>
            <a:ext cx="244127" cy="1026285"/>
          </a:xfrm>
          <a:prstGeom prst="leftBrace">
            <a:avLst/>
          </a:prstGeom>
          <a:ln w="285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Left Brace 18">
            <a:extLst>
              <a:ext uri="{FF2B5EF4-FFF2-40B4-BE49-F238E27FC236}">
                <a16:creationId xmlns:a16="http://schemas.microsoft.com/office/drawing/2014/main" id="{C27B9A04-C5D0-4CB6-94A7-EFE15AF26CDA}"/>
              </a:ext>
            </a:extLst>
          </p:cNvPr>
          <p:cNvSpPr/>
          <p:nvPr/>
        </p:nvSpPr>
        <p:spPr>
          <a:xfrm>
            <a:off x="4011875" y="2717088"/>
            <a:ext cx="244127" cy="260694"/>
          </a:xfrm>
          <a:prstGeom prst="leftBrace">
            <a:avLst/>
          </a:prstGeom>
          <a:ln w="285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4" name="Straight Arrow Connector 23">
            <a:extLst>
              <a:ext uri="{FF2B5EF4-FFF2-40B4-BE49-F238E27FC236}">
                <a16:creationId xmlns:a16="http://schemas.microsoft.com/office/drawing/2014/main" id="{4DD36090-410A-41AA-86E5-80FCF96AF3AE}"/>
              </a:ext>
            </a:extLst>
          </p:cNvPr>
          <p:cNvCxnSpPr>
            <a:cxnSpLocks/>
          </p:cNvCxnSpPr>
          <p:nvPr/>
        </p:nvCxnSpPr>
        <p:spPr>
          <a:xfrm>
            <a:off x="2887825" y="991158"/>
            <a:ext cx="934743" cy="168169"/>
          </a:xfrm>
          <a:prstGeom prst="straightConnector1">
            <a:avLst/>
          </a:prstGeom>
          <a:ln w="381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1F17FF3C-96DC-40CE-8FEB-58A6D06E5525}"/>
              </a:ext>
            </a:extLst>
          </p:cNvPr>
          <p:cNvCxnSpPr>
            <a:cxnSpLocks/>
          </p:cNvCxnSpPr>
          <p:nvPr/>
        </p:nvCxnSpPr>
        <p:spPr>
          <a:xfrm>
            <a:off x="2887825" y="1343025"/>
            <a:ext cx="911018" cy="758824"/>
          </a:xfrm>
          <a:prstGeom prst="straightConnector1">
            <a:avLst/>
          </a:prstGeom>
          <a:ln w="38100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005ED819-4219-4BC9-9090-A021B2829EC7}"/>
              </a:ext>
            </a:extLst>
          </p:cNvPr>
          <p:cNvCxnSpPr>
            <a:cxnSpLocks/>
          </p:cNvCxnSpPr>
          <p:nvPr/>
        </p:nvCxnSpPr>
        <p:spPr>
          <a:xfrm>
            <a:off x="2887825" y="1721644"/>
            <a:ext cx="911018" cy="1114266"/>
          </a:xfrm>
          <a:prstGeom prst="straightConnector1">
            <a:avLst/>
          </a:prstGeom>
          <a:ln w="38100">
            <a:solidFill>
              <a:schemeClr val="accent5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>
            <a:extLst>
              <a:ext uri="{FF2B5EF4-FFF2-40B4-BE49-F238E27FC236}">
                <a16:creationId xmlns:a16="http://schemas.microsoft.com/office/drawing/2014/main" id="{EDFEE35C-3CAE-4148-B6C6-3C14FD2D23EA}"/>
              </a:ext>
            </a:extLst>
          </p:cNvPr>
          <p:cNvSpPr txBox="1"/>
          <p:nvPr/>
        </p:nvSpPr>
        <p:spPr>
          <a:xfrm>
            <a:off x="52163" y="2981222"/>
            <a:ext cx="5505033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u="sng" dirty="0"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US" sz="1400" u="sng" dirty="0" err="1">
                <a:latin typeface="Arial" panose="020B0604020202020204" pitchFamily="34" charset="0"/>
                <a:cs typeface="Arial" panose="020B0604020202020204" pitchFamily="34" charset="0"/>
              </a:rPr>
              <a:t>PyNWB</a:t>
            </a:r>
            <a:r>
              <a:rPr lang="en-US" sz="1400" u="sng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  <a:p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nwbfile.units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['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spike_times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’][:]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: all spike times for all units </a:t>
            </a:r>
          </a:p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                                                                (a list of lists of floats)</a:t>
            </a:r>
            <a:b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nwbfile.units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['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spike_times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'][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i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]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: all spike times for unit 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i</a:t>
            </a:r>
            <a:endParaRPr lang="en-US" sz="1400" dirty="0">
              <a:latin typeface="Consolas" panose="020B0609020204030204" pitchFamily="49" charset="0"/>
              <a:cs typeface="Arial" panose="020B0604020202020204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EA99033-E812-4CA5-8B5C-1453B5B9CC55}"/>
              </a:ext>
            </a:extLst>
          </p:cNvPr>
          <p:cNvSpPr/>
          <p:nvPr/>
        </p:nvSpPr>
        <p:spPr>
          <a:xfrm>
            <a:off x="5333" y="0"/>
            <a:ext cx="6992367" cy="4102100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F8980274-CE84-4E7B-A7F9-988B32B2C240}"/>
              </a:ext>
            </a:extLst>
          </p:cNvPr>
          <p:cNvSpPr txBox="1"/>
          <p:nvPr/>
        </p:nvSpPr>
        <p:spPr>
          <a:xfrm>
            <a:off x="5333" y="51291"/>
            <a:ext cx="23703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Units &lt;</a:t>
            </a:r>
            <a:r>
              <a:rPr lang="en-US" sz="1600" b="1" dirty="0" err="1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DynamicTable</a:t>
            </a:r>
            <a:r>
              <a:rPr lang="en-US" sz="1600" b="1" dirty="0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</a:t>
            </a:r>
            <a:endParaRPr lang="en-US" sz="1600" dirty="0">
              <a:solidFill>
                <a:sysClr val="windowText" lastClr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20967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97C4D21A-A1B2-42BE-905E-08865B6080B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1932546"/>
              </p:ext>
            </p:extLst>
          </p:nvPr>
        </p:nvGraphicFramePr>
        <p:xfrm>
          <a:off x="160662" y="441135"/>
          <a:ext cx="46583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5831">
                  <a:extLst>
                    <a:ext uri="{9D8B030D-6E8A-4147-A177-3AD203B41FA5}">
                      <a16:colId xmlns:a16="http://schemas.microsoft.com/office/drawing/2014/main" val="38408046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id</a:t>
                      </a: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931841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86281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069818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anchor="ctr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962434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87DAC3CC-3DF4-4B2C-9AAE-99ACB81008B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1201708"/>
              </p:ext>
            </p:extLst>
          </p:nvPr>
        </p:nvGraphicFramePr>
        <p:xfrm>
          <a:off x="836008" y="441136"/>
          <a:ext cx="260578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05780">
                  <a:extLst>
                    <a:ext uri="{9D8B030D-6E8A-4147-A177-3AD203B41FA5}">
                      <a16:colId xmlns:a16="http://schemas.microsoft.com/office/drawing/2014/main" val="383889005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waveforms_index_index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43383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anchor="ctr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9619492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882875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anchor="ctr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980038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A7E569F8-5905-47AE-AE48-72DDEDCDD69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57536309"/>
              </p:ext>
            </p:extLst>
          </p:nvPr>
        </p:nvGraphicFramePr>
        <p:xfrm>
          <a:off x="4828805" y="441136"/>
          <a:ext cx="1925462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25462">
                  <a:extLst>
                    <a:ext uri="{9D8B030D-6E8A-4147-A177-3AD203B41FA5}">
                      <a16:colId xmlns:a16="http://schemas.microsoft.com/office/drawing/2014/main" val="81337579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waveforms_index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824743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</a:p>
                  </a:txBody>
                  <a:tcPr anchor="ctr">
                    <a:solidFill>
                      <a:srgbClr val="D3E8C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997975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530033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</a:t>
                      </a: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86205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</a:t>
                      </a:r>
                    </a:p>
                  </a:txBody>
                  <a:tcPr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65559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</a:t>
                      </a:r>
                    </a:p>
                  </a:txBody>
                  <a:tcPr anchor="ctr">
                    <a:solidFill>
                      <a:schemeClr val="accent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6128122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13</a:t>
                      </a:r>
                    </a:p>
                  </a:txBody>
                  <a:tcPr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2198899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3C2F1A26-AF00-43B0-9FA7-84782B9193F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849233"/>
              </p:ext>
            </p:extLst>
          </p:nvPr>
        </p:nvGraphicFramePr>
        <p:xfrm>
          <a:off x="8380034" y="441136"/>
          <a:ext cx="3535741" cy="519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59316">
                  <a:extLst>
                    <a:ext uri="{9D8B030D-6E8A-4147-A177-3AD203B41FA5}">
                      <a16:colId xmlns:a16="http://schemas.microsoft.com/office/drawing/2014/main" val="813375794"/>
                    </a:ext>
                  </a:extLst>
                </a:gridCol>
                <a:gridCol w="1876425">
                  <a:extLst>
                    <a:ext uri="{9D8B030D-6E8A-4147-A177-3AD203B41FA5}">
                      <a16:colId xmlns:a16="http://schemas.microsoft.com/office/drawing/2014/main" val="416941379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waveforms</a:t>
                      </a: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24743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[0.02, -0.03, …]</a:t>
                      </a:r>
                    </a:p>
                  </a:txBody>
                  <a:tcPr anchor="ctr">
                    <a:solidFill>
                      <a:srgbClr val="D3E8C6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0, spike 0, electrode 0</a:t>
                      </a: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997975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[…]</a:t>
                      </a:r>
                    </a:p>
                  </a:txBody>
                  <a:tcPr anchor="ctr">
                    <a:solidFill>
                      <a:srgbClr val="D3E8C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0, spike 0, electrode 1</a:t>
                      </a: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30033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</a:p>
                  </a:txBody>
                  <a:tcPr anchor="ctr">
                    <a:solidFill>
                      <a:srgbClr val="D3E8C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0, spike 0, electrode 2</a:t>
                      </a: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386205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</a:p>
                  </a:txBody>
                  <a:tcPr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0, spike 1, electrode 0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65559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</a:p>
                  </a:txBody>
                  <a:tcPr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0, spike 1, electrode 1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6128122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  <a:endParaRPr kumimoji="0" lang="en-US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0, spike 1, electrode 2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821988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  <a:endParaRPr kumimoji="0" lang="en-US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1, spike 0, electrode 0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671784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  <a:endParaRPr kumimoji="0" lang="en-US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1, spike 0, electrode 1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40148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  <a:endParaRPr kumimoji="0" lang="en-US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1, spike 1, electrode 0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1062667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  <a:endParaRPr kumimoji="0" lang="en-US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1, spike 1, electrode 1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596140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  <a:endParaRPr kumimoji="0" lang="en-US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1, spike 2, electrode 0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990477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  <a:endParaRPr kumimoji="0" lang="en-US" sz="1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1, spike 2, electrode 1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825489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[…]</a:t>
                      </a:r>
                    </a:p>
                  </a:txBody>
                  <a:tcPr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Unit 2, spike 0, electrode 0</a:t>
                      </a: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9670858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0E2A661E-2D5B-40E3-B3F3-02E0D45F9044}"/>
              </a:ext>
            </a:extLst>
          </p:cNvPr>
          <p:cNvSpPr txBox="1"/>
          <p:nvPr/>
        </p:nvSpPr>
        <p:spPr>
          <a:xfrm>
            <a:off x="52954" y="3139112"/>
            <a:ext cx="5535490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>
                <a:solidFill>
                  <a:schemeClr val="accent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 0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has 2 spikes and each spike was recorded from 3 electrodes.</a:t>
            </a:r>
          </a:p>
          <a:p>
            <a:r>
              <a:rPr lang="en-US" sz="1400" b="1" dirty="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 1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has 3 spikes and each spike was recorded from 2 electrodes.</a:t>
            </a:r>
          </a:p>
          <a:p>
            <a:r>
              <a:rPr lang="en-US" sz="1400" b="1" dirty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 2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has 1 spike and each spike was recorded from 1 electrode.</a:t>
            </a:r>
          </a:p>
        </p:txBody>
      </p:sp>
      <p:sp>
        <p:nvSpPr>
          <p:cNvPr id="10" name="Left Brace 9">
            <a:extLst>
              <a:ext uri="{FF2B5EF4-FFF2-40B4-BE49-F238E27FC236}">
                <a16:creationId xmlns:a16="http://schemas.microsoft.com/office/drawing/2014/main" id="{829AD7A9-5945-4CDB-B394-AE6528C03FA6}"/>
              </a:ext>
            </a:extLst>
          </p:cNvPr>
          <p:cNvSpPr/>
          <p:nvPr/>
        </p:nvSpPr>
        <p:spPr>
          <a:xfrm>
            <a:off x="8088227" y="860382"/>
            <a:ext cx="244127" cy="1009290"/>
          </a:xfrm>
          <a:prstGeom prst="leftBrace">
            <a:avLst/>
          </a:prstGeom>
          <a:ln w="28575">
            <a:solidFill>
              <a:srgbClr val="D3E8C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" name="Left Brace 11">
            <a:extLst>
              <a:ext uri="{FF2B5EF4-FFF2-40B4-BE49-F238E27FC236}">
                <a16:creationId xmlns:a16="http://schemas.microsoft.com/office/drawing/2014/main" id="{263033E6-E17B-4135-A2BF-3C28CB0B2FDA}"/>
              </a:ext>
            </a:extLst>
          </p:cNvPr>
          <p:cNvSpPr/>
          <p:nvPr/>
        </p:nvSpPr>
        <p:spPr>
          <a:xfrm>
            <a:off x="8088225" y="3085228"/>
            <a:ext cx="244127" cy="630936"/>
          </a:xfrm>
          <a:prstGeom prst="leftBrace">
            <a:avLst/>
          </a:prstGeom>
          <a:ln w="28575">
            <a:solidFill>
              <a:schemeClr val="accent2">
                <a:lumMod val="20000"/>
                <a:lumOff val="8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Left Brace 12">
            <a:extLst>
              <a:ext uri="{FF2B5EF4-FFF2-40B4-BE49-F238E27FC236}">
                <a16:creationId xmlns:a16="http://schemas.microsoft.com/office/drawing/2014/main" id="{0B3A1797-1C12-41EE-B296-39417C5F18C2}"/>
              </a:ext>
            </a:extLst>
          </p:cNvPr>
          <p:cNvSpPr/>
          <p:nvPr/>
        </p:nvSpPr>
        <p:spPr>
          <a:xfrm>
            <a:off x="8088222" y="1968492"/>
            <a:ext cx="244127" cy="1009290"/>
          </a:xfrm>
          <a:prstGeom prst="leftBrace">
            <a:avLst/>
          </a:prstGeom>
          <a:ln w="28575">
            <a:solidFill>
              <a:schemeClr val="accent6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4" name="Left Brace 13">
            <a:extLst>
              <a:ext uri="{FF2B5EF4-FFF2-40B4-BE49-F238E27FC236}">
                <a16:creationId xmlns:a16="http://schemas.microsoft.com/office/drawing/2014/main" id="{87C4EC42-4D85-4898-906F-2A3CD7744EEF}"/>
              </a:ext>
            </a:extLst>
          </p:cNvPr>
          <p:cNvSpPr/>
          <p:nvPr/>
        </p:nvSpPr>
        <p:spPr>
          <a:xfrm>
            <a:off x="8088221" y="3829199"/>
            <a:ext cx="244127" cy="630936"/>
          </a:xfrm>
          <a:prstGeom prst="leftBrace">
            <a:avLst/>
          </a:prstGeom>
          <a:ln w="28575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5" name="Left Brace 14">
            <a:extLst>
              <a:ext uri="{FF2B5EF4-FFF2-40B4-BE49-F238E27FC236}">
                <a16:creationId xmlns:a16="http://schemas.microsoft.com/office/drawing/2014/main" id="{E269CD4B-6FC2-44C3-BC1D-723FAD860AD7}"/>
              </a:ext>
            </a:extLst>
          </p:cNvPr>
          <p:cNvSpPr/>
          <p:nvPr/>
        </p:nvSpPr>
        <p:spPr>
          <a:xfrm>
            <a:off x="8088221" y="4573170"/>
            <a:ext cx="244127" cy="630936"/>
          </a:xfrm>
          <a:prstGeom prst="leftBrace">
            <a:avLst/>
          </a:prstGeom>
          <a:ln w="28575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6" name="Left Brace 15">
            <a:extLst>
              <a:ext uri="{FF2B5EF4-FFF2-40B4-BE49-F238E27FC236}">
                <a16:creationId xmlns:a16="http://schemas.microsoft.com/office/drawing/2014/main" id="{CDBDFFB5-03E6-4AA8-8D53-16C334DC0638}"/>
              </a:ext>
            </a:extLst>
          </p:cNvPr>
          <p:cNvSpPr/>
          <p:nvPr/>
        </p:nvSpPr>
        <p:spPr>
          <a:xfrm>
            <a:off x="8088221" y="5308515"/>
            <a:ext cx="244127" cy="250077"/>
          </a:xfrm>
          <a:prstGeom prst="leftBrace">
            <a:avLst/>
          </a:prstGeom>
          <a:ln w="28575">
            <a:solidFill>
              <a:schemeClr val="accent5">
                <a:lumMod val="40000"/>
                <a:lumOff val="6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7" name="Left Brace 16">
            <a:extLst>
              <a:ext uri="{FF2B5EF4-FFF2-40B4-BE49-F238E27FC236}">
                <a16:creationId xmlns:a16="http://schemas.microsoft.com/office/drawing/2014/main" id="{BC46FA09-9912-400D-8C9F-20983E2ABE26}"/>
              </a:ext>
            </a:extLst>
          </p:cNvPr>
          <p:cNvSpPr/>
          <p:nvPr/>
        </p:nvSpPr>
        <p:spPr>
          <a:xfrm>
            <a:off x="4531621" y="858898"/>
            <a:ext cx="244127" cy="651913"/>
          </a:xfrm>
          <a:prstGeom prst="leftBrace">
            <a:avLst/>
          </a:prstGeom>
          <a:ln w="28575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8" name="Left Brace 17">
            <a:extLst>
              <a:ext uri="{FF2B5EF4-FFF2-40B4-BE49-F238E27FC236}">
                <a16:creationId xmlns:a16="http://schemas.microsoft.com/office/drawing/2014/main" id="{3FE33293-1B4F-43E3-9D96-27E1FED35926}"/>
              </a:ext>
            </a:extLst>
          </p:cNvPr>
          <p:cNvSpPr/>
          <p:nvPr/>
        </p:nvSpPr>
        <p:spPr>
          <a:xfrm>
            <a:off x="4531620" y="1588707"/>
            <a:ext cx="244127" cy="1026285"/>
          </a:xfrm>
          <a:prstGeom prst="leftBrace">
            <a:avLst/>
          </a:prstGeom>
          <a:ln w="285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Left Brace 18">
            <a:extLst>
              <a:ext uri="{FF2B5EF4-FFF2-40B4-BE49-F238E27FC236}">
                <a16:creationId xmlns:a16="http://schemas.microsoft.com/office/drawing/2014/main" id="{C27B9A04-C5D0-4CB6-94A7-EFE15AF26CDA}"/>
              </a:ext>
            </a:extLst>
          </p:cNvPr>
          <p:cNvSpPr/>
          <p:nvPr/>
        </p:nvSpPr>
        <p:spPr>
          <a:xfrm>
            <a:off x="4531619" y="2717088"/>
            <a:ext cx="244127" cy="260694"/>
          </a:xfrm>
          <a:prstGeom prst="leftBrace">
            <a:avLst/>
          </a:prstGeom>
          <a:ln w="285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4" name="Straight Arrow Connector 23">
            <a:extLst>
              <a:ext uri="{FF2B5EF4-FFF2-40B4-BE49-F238E27FC236}">
                <a16:creationId xmlns:a16="http://schemas.microsoft.com/office/drawing/2014/main" id="{4DD36090-410A-41AA-86E5-80FCF96AF3AE}"/>
              </a:ext>
            </a:extLst>
          </p:cNvPr>
          <p:cNvCxnSpPr>
            <a:cxnSpLocks/>
          </p:cNvCxnSpPr>
          <p:nvPr/>
        </p:nvCxnSpPr>
        <p:spPr>
          <a:xfrm>
            <a:off x="3407569" y="991158"/>
            <a:ext cx="934743" cy="168169"/>
          </a:xfrm>
          <a:prstGeom prst="straightConnector1">
            <a:avLst/>
          </a:prstGeom>
          <a:ln w="381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1F17FF3C-96DC-40CE-8FEB-58A6D06E5525}"/>
              </a:ext>
            </a:extLst>
          </p:cNvPr>
          <p:cNvCxnSpPr>
            <a:cxnSpLocks/>
          </p:cNvCxnSpPr>
          <p:nvPr/>
        </p:nvCxnSpPr>
        <p:spPr>
          <a:xfrm>
            <a:off x="3407569" y="1343025"/>
            <a:ext cx="911018" cy="758824"/>
          </a:xfrm>
          <a:prstGeom prst="straightConnector1">
            <a:avLst/>
          </a:prstGeom>
          <a:ln w="38100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005ED819-4219-4BC9-9090-A021B2829EC7}"/>
              </a:ext>
            </a:extLst>
          </p:cNvPr>
          <p:cNvCxnSpPr>
            <a:cxnSpLocks/>
          </p:cNvCxnSpPr>
          <p:nvPr/>
        </p:nvCxnSpPr>
        <p:spPr>
          <a:xfrm>
            <a:off x="3407569" y="1721644"/>
            <a:ext cx="911018" cy="1114266"/>
          </a:xfrm>
          <a:prstGeom prst="straightConnector1">
            <a:avLst/>
          </a:prstGeom>
          <a:ln w="38100">
            <a:solidFill>
              <a:schemeClr val="accent5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1CFEA802-5DA2-44F9-A27E-619CC54E5347}"/>
              </a:ext>
            </a:extLst>
          </p:cNvPr>
          <p:cNvCxnSpPr>
            <a:cxnSpLocks/>
          </p:cNvCxnSpPr>
          <p:nvPr/>
        </p:nvCxnSpPr>
        <p:spPr>
          <a:xfrm>
            <a:off x="6729413" y="991158"/>
            <a:ext cx="1169505" cy="382700"/>
          </a:xfrm>
          <a:prstGeom prst="straightConnector1">
            <a:avLst/>
          </a:prstGeom>
          <a:ln w="38100">
            <a:solidFill>
              <a:srgbClr val="D3E8C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46F08C2E-D87C-4516-ABE9-DB48ADA3D382}"/>
              </a:ext>
            </a:extLst>
          </p:cNvPr>
          <p:cNvCxnSpPr>
            <a:cxnSpLocks/>
          </p:cNvCxnSpPr>
          <p:nvPr/>
        </p:nvCxnSpPr>
        <p:spPr>
          <a:xfrm>
            <a:off x="6729413" y="1366522"/>
            <a:ext cx="1169505" cy="1140632"/>
          </a:xfrm>
          <a:prstGeom prst="straightConnector1">
            <a:avLst/>
          </a:prstGeom>
          <a:ln w="38100">
            <a:solidFill>
              <a:schemeClr val="accent6">
                <a:lumMod val="60000"/>
                <a:lumOff val="4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F4CFD4F4-DB55-4F9E-9887-DDAC4D3CAE25}"/>
              </a:ext>
            </a:extLst>
          </p:cNvPr>
          <p:cNvCxnSpPr>
            <a:cxnSpLocks/>
            <a:stCxn id="7" idx="3"/>
          </p:cNvCxnSpPr>
          <p:nvPr/>
        </p:nvCxnSpPr>
        <p:spPr>
          <a:xfrm>
            <a:off x="6754267" y="1739076"/>
            <a:ext cx="1124084" cy="1669228"/>
          </a:xfrm>
          <a:prstGeom prst="straightConnector1">
            <a:avLst/>
          </a:prstGeom>
          <a:ln w="38100">
            <a:solidFill>
              <a:schemeClr val="accent2">
                <a:lumMod val="20000"/>
                <a:lumOff val="8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B83FFE94-4765-46A6-893C-D0D423A955F6}"/>
              </a:ext>
            </a:extLst>
          </p:cNvPr>
          <p:cNvCxnSpPr>
            <a:cxnSpLocks/>
          </p:cNvCxnSpPr>
          <p:nvPr/>
        </p:nvCxnSpPr>
        <p:spPr>
          <a:xfrm>
            <a:off x="6729413" y="2101849"/>
            <a:ext cx="1169505" cy="2088790"/>
          </a:xfrm>
          <a:prstGeom prst="straightConnector1">
            <a:avLst/>
          </a:prstGeom>
          <a:ln w="38100">
            <a:solidFill>
              <a:schemeClr val="accent2">
                <a:lumMod val="60000"/>
                <a:lumOff val="4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35DB41A7-FB5A-438D-A94D-5BF0F31F4EF5}"/>
              </a:ext>
            </a:extLst>
          </p:cNvPr>
          <p:cNvCxnSpPr>
            <a:cxnSpLocks/>
          </p:cNvCxnSpPr>
          <p:nvPr/>
        </p:nvCxnSpPr>
        <p:spPr>
          <a:xfrm>
            <a:off x="6729413" y="2452688"/>
            <a:ext cx="1169505" cy="2435950"/>
          </a:xfrm>
          <a:prstGeom prst="straightConnector1">
            <a:avLst/>
          </a:prstGeom>
          <a:ln w="38100">
            <a:solidFill>
              <a:schemeClr val="accent2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9B74A961-57BD-453B-A825-44D3CAA06033}"/>
              </a:ext>
            </a:extLst>
          </p:cNvPr>
          <p:cNvCxnSpPr>
            <a:cxnSpLocks/>
          </p:cNvCxnSpPr>
          <p:nvPr/>
        </p:nvCxnSpPr>
        <p:spPr>
          <a:xfrm>
            <a:off x="6729413" y="2807494"/>
            <a:ext cx="1169505" cy="2683984"/>
          </a:xfrm>
          <a:prstGeom prst="straightConnector1">
            <a:avLst/>
          </a:prstGeom>
          <a:ln w="38100">
            <a:solidFill>
              <a:schemeClr val="accent5">
                <a:lumMod val="40000"/>
                <a:lumOff val="6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>
            <a:extLst>
              <a:ext uri="{FF2B5EF4-FFF2-40B4-BE49-F238E27FC236}">
                <a16:creationId xmlns:a16="http://schemas.microsoft.com/office/drawing/2014/main" id="{EDFEE35C-3CAE-4148-B6C6-3C14FD2D23EA}"/>
              </a:ext>
            </a:extLst>
          </p:cNvPr>
          <p:cNvSpPr txBox="1"/>
          <p:nvPr/>
        </p:nvSpPr>
        <p:spPr>
          <a:xfrm>
            <a:off x="51099" y="4460135"/>
            <a:ext cx="7699544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u="sng" dirty="0"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US" sz="1400" u="sng" dirty="0" err="1">
                <a:latin typeface="Arial" panose="020B0604020202020204" pitchFamily="34" charset="0"/>
                <a:cs typeface="Arial" panose="020B0604020202020204" pitchFamily="34" charset="0"/>
              </a:rPr>
              <a:t>PyNWB</a:t>
            </a:r>
            <a:r>
              <a:rPr lang="en-US" sz="1400" u="sng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  <a:p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nwbfile.units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['waveforms'][:]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: all waveforms for all electrodes for all spikes for all units</a:t>
            </a:r>
          </a:p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                                                            (a list of lists of lists of 1-D waveform arrays)</a:t>
            </a:r>
            <a:b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nwbfile.units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['waveforms'][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i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]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: all waveforms for all electrodes for all spikes for unit 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i</a:t>
            </a:r>
            <a:b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nwbfile.units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['waveforms'][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i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][j]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: all waveforms for all electrodes for spike 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j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for unit 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i</a:t>
            </a:r>
            <a:b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nwbfile.units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['waveforms'][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i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][j][k]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: </a:t>
            </a:r>
            <a:r>
              <a:rPr lang="en-US" altLang="en-US" sz="1400" dirty="0">
                <a:solidFill>
                  <a:srgbClr val="1D1C1D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the waveform for electrode </a:t>
            </a:r>
            <a:r>
              <a:rPr lang="en-US" altLang="en-US" sz="1400" dirty="0">
                <a:solidFill>
                  <a:srgbClr val="1D1C1D"/>
                </a:solidFill>
                <a:latin typeface="Consolas" panose="020B0609020204030204" pitchFamily="49" charset="0"/>
                <a:cs typeface="Arial" panose="020B0604020202020204" pitchFamily="34" charset="0"/>
              </a:rPr>
              <a:t>k</a:t>
            </a:r>
            <a:r>
              <a:rPr lang="en-US" altLang="en-US" sz="1400" dirty="0">
                <a:solidFill>
                  <a:srgbClr val="1D1C1D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for spike </a:t>
            </a:r>
            <a:r>
              <a:rPr lang="en-US" altLang="en-US" sz="1400" dirty="0">
                <a:solidFill>
                  <a:srgbClr val="1D1C1D"/>
                </a:solidFill>
                <a:latin typeface="Consolas" panose="020B0609020204030204" pitchFamily="49" charset="0"/>
                <a:cs typeface="Arial" panose="020B0604020202020204" pitchFamily="34" charset="0"/>
              </a:rPr>
              <a:t>j</a:t>
            </a:r>
            <a:r>
              <a:rPr lang="en-US" altLang="en-US" sz="1400" dirty="0">
                <a:solidFill>
                  <a:srgbClr val="1D1C1D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for unit </a:t>
            </a:r>
            <a:r>
              <a:rPr lang="en-US" altLang="en-US" sz="1400" dirty="0" err="1">
                <a:solidFill>
                  <a:srgbClr val="1D1C1D"/>
                </a:solidFill>
                <a:latin typeface="Consolas" panose="020B0609020204030204" pitchFamily="49" charset="0"/>
                <a:cs typeface="Arial" panose="020B0604020202020204" pitchFamily="34" charset="0"/>
              </a:rPr>
              <a:t>i</a:t>
            </a:r>
            <a:endParaRPr lang="en-US" sz="1400" dirty="0">
              <a:latin typeface="Consolas" panose="020B0609020204030204" pitchFamily="49" charset="0"/>
              <a:cs typeface="Arial" panose="020B0604020202020204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EA99033-E812-4CA5-8B5C-1453B5B9CC55}"/>
              </a:ext>
            </a:extLst>
          </p:cNvPr>
          <p:cNvSpPr/>
          <p:nvPr/>
        </p:nvSpPr>
        <p:spPr>
          <a:xfrm>
            <a:off x="5333" y="0"/>
            <a:ext cx="12181334" cy="5878044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F8980274-CE84-4E7B-A7F9-988B32B2C240}"/>
              </a:ext>
            </a:extLst>
          </p:cNvPr>
          <p:cNvSpPr txBox="1"/>
          <p:nvPr/>
        </p:nvSpPr>
        <p:spPr>
          <a:xfrm>
            <a:off x="5333" y="51291"/>
            <a:ext cx="23703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Units &lt;</a:t>
            </a:r>
            <a:r>
              <a:rPr lang="en-US" sz="1600" b="1" dirty="0" err="1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DynamicTable</a:t>
            </a:r>
            <a:r>
              <a:rPr lang="en-US" sz="1600" b="1" dirty="0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</a:t>
            </a:r>
            <a:endParaRPr lang="en-US" sz="1600" dirty="0">
              <a:solidFill>
                <a:sysClr val="windowText" lastClr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676352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97C4D21A-A1B2-42BE-905E-08865B6080BC}"/>
              </a:ext>
            </a:extLst>
          </p:cNvPr>
          <p:cNvGraphicFramePr>
            <a:graphicFrameLocks noGrp="1"/>
          </p:cNvGraphicFramePr>
          <p:nvPr>
            <p:extLst/>
          </p:nvPr>
        </p:nvGraphicFramePr>
        <p:xfrm>
          <a:off x="160662" y="441135"/>
          <a:ext cx="465831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5831">
                  <a:extLst>
                    <a:ext uri="{9D8B030D-6E8A-4147-A177-3AD203B41FA5}">
                      <a16:colId xmlns:a16="http://schemas.microsoft.com/office/drawing/2014/main" val="38408046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id</a:t>
                      </a: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931841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86281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069818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anchor="ctr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962434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87DAC3CC-3DF4-4B2C-9AAE-99ACB81008B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4445457"/>
              </p:ext>
            </p:extLst>
          </p:nvPr>
        </p:nvGraphicFramePr>
        <p:xfrm>
          <a:off x="836008" y="441136"/>
          <a:ext cx="1878617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78617">
                  <a:extLst>
                    <a:ext uri="{9D8B030D-6E8A-4147-A177-3AD203B41FA5}">
                      <a16:colId xmlns:a16="http://schemas.microsoft.com/office/drawing/2014/main" val="383889005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electrodes_index</a:t>
                      </a:r>
                      <a:endParaRPr lang="en-US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43383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</a:p>
                  </a:txBody>
                  <a:tcPr anchor="ctr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9619492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</a:p>
                  </a:txBody>
                  <a:tcPr anchor="ctr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882875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</a:t>
                      </a:r>
                    </a:p>
                  </a:txBody>
                  <a:tcPr anchor="ctr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9800387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A7E569F8-5905-47AE-AE48-72DDEDCDD69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3450791"/>
              </p:ext>
            </p:extLst>
          </p:nvPr>
        </p:nvGraphicFramePr>
        <p:xfrm>
          <a:off x="4089980" y="441136"/>
          <a:ext cx="1282113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2113">
                  <a:extLst>
                    <a:ext uri="{9D8B030D-6E8A-4147-A177-3AD203B41FA5}">
                      <a16:colId xmlns:a16="http://schemas.microsoft.com/office/drawing/2014/main" val="81337579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electrodes</a:t>
                      </a: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8247438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rgbClr val="D3E8C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997975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530033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</a:p>
                  </a:txBody>
                  <a:tcPr anchor="ctr">
                    <a:solidFill>
                      <a:schemeClr val="accent6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86205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65559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anchor="ctr">
                    <a:solidFill>
                      <a:schemeClr val="accent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6128122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</a:p>
                  </a:txBody>
                  <a:tcPr anchor="ctr"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2198899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0E2A661E-2D5B-40E3-B3F3-02E0D45F9044}"/>
              </a:ext>
            </a:extLst>
          </p:cNvPr>
          <p:cNvSpPr txBox="1"/>
          <p:nvPr/>
        </p:nvSpPr>
        <p:spPr>
          <a:xfrm>
            <a:off x="51562" y="3090945"/>
            <a:ext cx="5841664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The electrodes column contains row indices of the electrodes table.</a:t>
            </a:r>
          </a:p>
          <a:p>
            <a:r>
              <a:rPr lang="en-US" sz="1400" b="1" dirty="0">
                <a:solidFill>
                  <a:schemeClr val="accent6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 0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was recorded from 3 electrodes (rows 0, 1, 3 of electrodes table).</a:t>
            </a:r>
          </a:p>
          <a:p>
            <a:r>
              <a:rPr lang="en-US" sz="1400" b="1" dirty="0">
                <a:solidFill>
                  <a:schemeClr val="accent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 1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was recorded from 2 electrodes (rows 1, 2 of electrodes table).</a:t>
            </a:r>
          </a:p>
          <a:p>
            <a:r>
              <a:rPr lang="en-US" sz="1400" b="1" dirty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 2 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was recorded from 1 electrode (row 3 of electrodes table).</a:t>
            </a:r>
          </a:p>
        </p:txBody>
      </p:sp>
      <p:sp>
        <p:nvSpPr>
          <p:cNvPr id="17" name="Left Brace 16">
            <a:extLst>
              <a:ext uri="{FF2B5EF4-FFF2-40B4-BE49-F238E27FC236}">
                <a16:creationId xmlns:a16="http://schemas.microsoft.com/office/drawing/2014/main" id="{BC46FA09-9912-400D-8C9F-20983E2ABE26}"/>
              </a:ext>
            </a:extLst>
          </p:cNvPr>
          <p:cNvSpPr/>
          <p:nvPr/>
        </p:nvSpPr>
        <p:spPr>
          <a:xfrm>
            <a:off x="3792795" y="858898"/>
            <a:ext cx="244127" cy="1065597"/>
          </a:xfrm>
          <a:prstGeom prst="leftBrace">
            <a:avLst/>
          </a:prstGeom>
          <a:ln w="28575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8" name="Left Brace 17">
            <a:extLst>
              <a:ext uri="{FF2B5EF4-FFF2-40B4-BE49-F238E27FC236}">
                <a16:creationId xmlns:a16="http://schemas.microsoft.com/office/drawing/2014/main" id="{3FE33293-1B4F-43E3-9D96-27E1FED35926}"/>
              </a:ext>
            </a:extLst>
          </p:cNvPr>
          <p:cNvSpPr/>
          <p:nvPr/>
        </p:nvSpPr>
        <p:spPr>
          <a:xfrm>
            <a:off x="3792794" y="1963079"/>
            <a:ext cx="244127" cy="651913"/>
          </a:xfrm>
          <a:prstGeom prst="leftBrace">
            <a:avLst/>
          </a:prstGeom>
          <a:ln w="285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9" name="Left Brace 18">
            <a:extLst>
              <a:ext uri="{FF2B5EF4-FFF2-40B4-BE49-F238E27FC236}">
                <a16:creationId xmlns:a16="http://schemas.microsoft.com/office/drawing/2014/main" id="{C27B9A04-C5D0-4CB6-94A7-EFE15AF26CDA}"/>
              </a:ext>
            </a:extLst>
          </p:cNvPr>
          <p:cNvSpPr/>
          <p:nvPr/>
        </p:nvSpPr>
        <p:spPr>
          <a:xfrm>
            <a:off x="3792793" y="2717088"/>
            <a:ext cx="244127" cy="260694"/>
          </a:xfrm>
          <a:prstGeom prst="leftBrace">
            <a:avLst/>
          </a:prstGeom>
          <a:ln w="285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4" name="Straight Arrow Connector 23">
            <a:extLst>
              <a:ext uri="{FF2B5EF4-FFF2-40B4-BE49-F238E27FC236}">
                <a16:creationId xmlns:a16="http://schemas.microsoft.com/office/drawing/2014/main" id="{4DD36090-410A-41AA-86E5-80FCF96AF3AE}"/>
              </a:ext>
            </a:extLst>
          </p:cNvPr>
          <p:cNvCxnSpPr>
            <a:cxnSpLocks/>
          </p:cNvCxnSpPr>
          <p:nvPr/>
        </p:nvCxnSpPr>
        <p:spPr>
          <a:xfrm>
            <a:off x="2668743" y="991158"/>
            <a:ext cx="949032" cy="400538"/>
          </a:xfrm>
          <a:prstGeom prst="straightConnector1">
            <a:avLst/>
          </a:prstGeom>
          <a:ln w="381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1F17FF3C-96DC-40CE-8FEB-58A6D06E5525}"/>
              </a:ext>
            </a:extLst>
          </p:cNvPr>
          <p:cNvCxnSpPr>
            <a:cxnSpLocks/>
          </p:cNvCxnSpPr>
          <p:nvPr/>
        </p:nvCxnSpPr>
        <p:spPr>
          <a:xfrm>
            <a:off x="2668743" y="1343025"/>
            <a:ext cx="911018" cy="918966"/>
          </a:xfrm>
          <a:prstGeom prst="straightConnector1">
            <a:avLst/>
          </a:prstGeom>
          <a:ln w="38100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005ED819-4219-4BC9-9090-A021B2829EC7}"/>
              </a:ext>
            </a:extLst>
          </p:cNvPr>
          <p:cNvCxnSpPr>
            <a:cxnSpLocks/>
          </p:cNvCxnSpPr>
          <p:nvPr/>
        </p:nvCxnSpPr>
        <p:spPr>
          <a:xfrm>
            <a:off x="2668743" y="1721644"/>
            <a:ext cx="911018" cy="1114266"/>
          </a:xfrm>
          <a:prstGeom prst="straightConnector1">
            <a:avLst/>
          </a:prstGeom>
          <a:ln w="38100">
            <a:solidFill>
              <a:schemeClr val="accent5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>
            <a:extLst>
              <a:ext uri="{FF2B5EF4-FFF2-40B4-BE49-F238E27FC236}">
                <a16:creationId xmlns:a16="http://schemas.microsoft.com/office/drawing/2014/main" id="{EDFEE35C-3CAE-4148-B6C6-3C14FD2D23EA}"/>
              </a:ext>
            </a:extLst>
          </p:cNvPr>
          <p:cNvSpPr txBox="1"/>
          <p:nvPr/>
        </p:nvSpPr>
        <p:spPr>
          <a:xfrm>
            <a:off x="51562" y="4078090"/>
            <a:ext cx="5392823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u="sng" dirty="0"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US" sz="1400" u="sng" dirty="0" err="1">
                <a:latin typeface="Arial" panose="020B0604020202020204" pitchFamily="34" charset="0"/>
                <a:cs typeface="Arial" panose="020B0604020202020204" pitchFamily="34" charset="0"/>
              </a:rPr>
              <a:t>PyNWB</a:t>
            </a:r>
            <a:r>
              <a:rPr lang="en-US" sz="1400" u="sng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b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nwbfile.units</a:t>
            </a:r>
            <a:r>
              <a:rPr lang="en-US" sz="1400" dirty="0">
                <a:latin typeface="Consolas" panose="020B0609020204030204" pitchFamily="49" charset="0"/>
                <a:cs typeface="Arial" panose="020B0604020202020204" pitchFamily="34" charset="0"/>
              </a:rPr>
              <a:t>['electrodes’][i]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: pandas </a:t>
            </a:r>
            <a:r>
              <a:rPr lang="en-US" sz="1400" dirty="0" err="1">
                <a:latin typeface="Arial" panose="020B0604020202020204" pitchFamily="34" charset="0"/>
                <a:cs typeface="Arial" panose="020B0604020202020204" pitchFamily="34" charset="0"/>
              </a:rPr>
              <a:t>DataFrame</a:t>
            </a:r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 of the </a:t>
            </a:r>
          </a:p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referenced rows from the electrodes table for unit </a:t>
            </a:r>
            <a:r>
              <a:rPr lang="en-US" sz="1400" dirty="0" err="1">
                <a:latin typeface="Consolas" panose="020B0609020204030204" pitchFamily="49" charset="0"/>
                <a:cs typeface="Arial" panose="020B0604020202020204" pitchFamily="34" charset="0"/>
              </a:rPr>
              <a:t>i</a:t>
            </a:r>
            <a:endParaRPr lang="en-US" sz="1400" dirty="0">
              <a:latin typeface="Consolas" panose="020B0609020204030204" pitchFamily="49" charset="0"/>
              <a:cs typeface="Arial" panose="020B0604020202020204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EA99033-E812-4CA5-8B5C-1453B5B9CC55}"/>
              </a:ext>
            </a:extLst>
          </p:cNvPr>
          <p:cNvSpPr/>
          <p:nvPr/>
        </p:nvSpPr>
        <p:spPr>
          <a:xfrm>
            <a:off x="5333" y="-1"/>
            <a:ext cx="5887893" cy="4922521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F8980274-CE84-4E7B-A7F9-988B32B2C240}"/>
              </a:ext>
            </a:extLst>
          </p:cNvPr>
          <p:cNvSpPr txBox="1"/>
          <p:nvPr/>
        </p:nvSpPr>
        <p:spPr>
          <a:xfrm>
            <a:off x="5333" y="51291"/>
            <a:ext cx="23703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Units &lt;</a:t>
            </a:r>
            <a:r>
              <a:rPr lang="en-US" sz="1600" b="1" dirty="0" err="1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DynamicTable</a:t>
            </a:r>
            <a:r>
              <a:rPr lang="en-US" sz="1600" b="1" dirty="0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</a:t>
            </a:r>
            <a:endParaRPr lang="en-US" sz="1600" dirty="0">
              <a:solidFill>
                <a:sysClr val="windowText" lastClr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29" name="Table 28">
            <a:extLst>
              <a:ext uri="{FF2B5EF4-FFF2-40B4-BE49-F238E27FC236}">
                <a16:creationId xmlns:a16="http://schemas.microsoft.com/office/drawing/2014/main" id="{895F2137-0B28-4CCE-B48A-1B06913231E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0417574"/>
              </p:ext>
            </p:extLst>
          </p:nvPr>
        </p:nvGraphicFramePr>
        <p:xfrm>
          <a:off x="6744276" y="445557"/>
          <a:ext cx="465831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5831">
                  <a:extLst>
                    <a:ext uri="{9D8B030D-6E8A-4147-A177-3AD203B41FA5}">
                      <a16:colId xmlns:a16="http://schemas.microsoft.com/office/drawing/2014/main" val="384080465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id</a:t>
                      </a: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931841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862812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069818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9624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2740382"/>
                  </a:ext>
                </a:extLst>
              </a:tr>
            </a:tbl>
          </a:graphicData>
        </a:graphic>
      </p:graphicFrame>
      <p:graphicFrame>
        <p:nvGraphicFramePr>
          <p:cNvPr id="30" name="Table 29">
            <a:extLst>
              <a:ext uri="{FF2B5EF4-FFF2-40B4-BE49-F238E27FC236}">
                <a16:creationId xmlns:a16="http://schemas.microsoft.com/office/drawing/2014/main" id="{278D0B93-DADD-4B00-B94E-4E6BD2B13F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6332242"/>
              </p:ext>
            </p:extLst>
          </p:nvPr>
        </p:nvGraphicFramePr>
        <p:xfrm>
          <a:off x="7385975" y="445557"/>
          <a:ext cx="465831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5831">
                  <a:extLst>
                    <a:ext uri="{9D8B030D-6E8A-4147-A177-3AD203B41FA5}">
                      <a16:colId xmlns:a16="http://schemas.microsoft.com/office/drawing/2014/main" val="383889005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x</a:t>
                      </a: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43383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0.1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9619492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0.2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882875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0.3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25070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0.4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9800387"/>
                  </a:ext>
                </a:extLst>
              </a:tr>
            </a:tbl>
          </a:graphicData>
        </a:graphic>
      </p:graphicFrame>
      <p:sp>
        <p:nvSpPr>
          <p:cNvPr id="32" name="Rectangle 31">
            <a:extLst>
              <a:ext uri="{FF2B5EF4-FFF2-40B4-BE49-F238E27FC236}">
                <a16:creationId xmlns:a16="http://schemas.microsoft.com/office/drawing/2014/main" id="{C24593A3-8A48-49BE-9EC6-9C6915D14D7E}"/>
              </a:ext>
            </a:extLst>
          </p:cNvPr>
          <p:cNvSpPr/>
          <p:nvPr/>
        </p:nvSpPr>
        <p:spPr>
          <a:xfrm>
            <a:off x="6588948" y="4421"/>
            <a:ext cx="3206623" cy="2540659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778275E7-993A-4602-9F84-DF732FD68693}"/>
              </a:ext>
            </a:extLst>
          </p:cNvPr>
          <p:cNvSpPr txBox="1"/>
          <p:nvPr/>
        </p:nvSpPr>
        <p:spPr>
          <a:xfrm>
            <a:off x="6588947" y="55713"/>
            <a:ext cx="288329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electrodes &lt;</a:t>
            </a:r>
            <a:r>
              <a:rPr lang="en-US" sz="1600" b="1" dirty="0" err="1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DynamicTable</a:t>
            </a:r>
            <a:r>
              <a:rPr lang="en-US" sz="1600" b="1" dirty="0">
                <a:solidFill>
                  <a:sysClr val="windowText" lastClr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&gt;</a:t>
            </a:r>
            <a:endParaRPr lang="en-US" sz="1600" dirty="0">
              <a:solidFill>
                <a:sysClr val="windowText" lastClr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34" name="Table 33">
            <a:extLst>
              <a:ext uri="{FF2B5EF4-FFF2-40B4-BE49-F238E27FC236}">
                <a16:creationId xmlns:a16="http://schemas.microsoft.com/office/drawing/2014/main" id="{3A2813DC-61E8-4248-BDDE-07675EC9392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2979329"/>
              </p:ext>
            </p:extLst>
          </p:nvPr>
        </p:nvGraphicFramePr>
        <p:xfrm>
          <a:off x="8027674" y="445557"/>
          <a:ext cx="465831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5831">
                  <a:extLst>
                    <a:ext uri="{9D8B030D-6E8A-4147-A177-3AD203B41FA5}">
                      <a16:colId xmlns:a16="http://schemas.microsoft.com/office/drawing/2014/main" val="383889005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y</a:t>
                      </a: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43383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9619492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882875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25070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9800387"/>
                  </a:ext>
                </a:extLst>
              </a:tr>
            </a:tbl>
          </a:graphicData>
        </a:graphic>
      </p:graphicFrame>
      <p:graphicFrame>
        <p:nvGraphicFramePr>
          <p:cNvPr id="35" name="Table 34">
            <a:extLst>
              <a:ext uri="{FF2B5EF4-FFF2-40B4-BE49-F238E27FC236}">
                <a16:creationId xmlns:a16="http://schemas.microsoft.com/office/drawing/2014/main" id="{9CF20A03-162B-45CC-A25A-5B402548941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859155"/>
              </p:ext>
            </p:extLst>
          </p:nvPr>
        </p:nvGraphicFramePr>
        <p:xfrm>
          <a:off x="8669372" y="445557"/>
          <a:ext cx="465831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5831">
                  <a:extLst>
                    <a:ext uri="{9D8B030D-6E8A-4147-A177-3AD203B41FA5}">
                      <a16:colId xmlns:a16="http://schemas.microsoft.com/office/drawing/2014/main" val="383889005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z</a:t>
                      </a:r>
                    </a:p>
                  </a:txBody>
                  <a:tcPr anchor="ctr">
                    <a:solidFill>
                      <a:schemeClr val="accent3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743383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9619492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8828759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25070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</a:txBody>
                  <a:tcPr anchor="ctr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9800387"/>
                  </a:ext>
                </a:extLst>
              </a:tr>
            </a:tbl>
          </a:graphicData>
        </a:graphic>
      </p:graphicFrame>
      <p:sp>
        <p:nvSpPr>
          <p:cNvPr id="36" name="TextBox 35">
            <a:extLst>
              <a:ext uri="{FF2B5EF4-FFF2-40B4-BE49-F238E27FC236}">
                <a16:creationId xmlns:a16="http://schemas.microsoft.com/office/drawing/2014/main" id="{ACFA919D-E811-4AA3-812F-63173CBD96AC}"/>
              </a:ext>
            </a:extLst>
          </p:cNvPr>
          <p:cNvSpPr txBox="1"/>
          <p:nvPr/>
        </p:nvSpPr>
        <p:spPr>
          <a:xfrm>
            <a:off x="9307843" y="1399045"/>
            <a:ext cx="36420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>
                <a:latin typeface="Arial" panose="020B0604020202020204" pitchFamily="34" charset="0"/>
                <a:cs typeface="Arial" panose="020B0604020202020204" pitchFamily="34" charset="0"/>
              </a:rPr>
              <a:t>…</a:t>
            </a:r>
            <a:endParaRPr lang="en-US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786A926E-CC68-4FE3-ADA6-50E06156559D}"/>
              </a:ext>
            </a:extLst>
          </p:cNvPr>
          <p:cNvCxnSpPr>
            <a:cxnSpLocks/>
          </p:cNvCxnSpPr>
          <p:nvPr/>
        </p:nvCxnSpPr>
        <p:spPr>
          <a:xfrm>
            <a:off x="5349744" y="992629"/>
            <a:ext cx="1394532" cy="8612"/>
          </a:xfrm>
          <a:prstGeom prst="straightConnector1">
            <a:avLst/>
          </a:prstGeom>
          <a:ln w="38100">
            <a:solidFill>
              <a:srgbClr val="D3E8C6"/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1B2FFBC8-4CFE-4ACD-8D03-213EB1D4DFF7}"/>
              </a:ext>
            </a:extLst>
          </p:cNvPr>
          <p:cNvCxnSpPr>
            <a:cxnSpLocks/>
          </p:cNvCxnSpPr>
          <p:nvPr/>
        </p:nvCxnSpPr>
        <p:spPr>
          <a:xfrm>
            <a:off x="5349744" y="1364045"/>
            <a:ext cx="1394532" cy="8612"/>
          </a:xfrm>
          <a:prstGeom prst="straightConnector1">
            <a:avLst/>
          </a:prstGeom>
          <a:ln w="38100">
            <a:solidFill>
              <a:schemeClr val="accent6">
                <a:lumMod val="40000"/>
                <a:lumOff val="60000"/>
              </a:schemeClr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064AE26D-F2E8-419A-AC90-3AD1D998FBE1}"/>
              </a:ext>
            </a:extLst>
          </p:cNvPr>
          <p:cNvCxnSpPr>
            <a:cxnSpLocks/>
          </p:cNvCxnSpPr>
          <p:nvPr/>
        </p:nvCxnSpPr>
        <p:spPr>
          <a:xfrm>
            <a:off x="5349744" y="1739252"/>
            <a:ext cx="1394532" cy="373303"/>
          </a:xfrm>
          <a:prstGeom prst="straightConnector1">
            <a:avLst/>
          </a:prstGeom>
          <a:ln w="38100">
            <a:solidFill>
              <a:schemeClr val="accent6">
                <a:lumMod val="75000"/>
              </a:schemeClr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1C8F9F37-1422-47FB-B087-0B62D9590CAE}"/>
              </a:ext>
            </a:extLst>
          </p:cNvPr>
          <p:cNvCxnSpPr>
            <a:cxnSpLocks/>
            <a:endCxn id="29" idx="1"/>
          </p:cNvCxnSpPr>
          <p:nvPr/>
        </p:nvCxnSpPr>
        <p:spPr>
          <a:xfrm flipV="1">
            <a:off x="5349744" y="1372657"/>
            <a:ext cx="1394532" cy="739898"/>
          </a:xfrm>
          <a:prstGeom prst="straightConnector1">
            <a:avLst/>
          </a:prstGeom>
          <a:ln w="38100">
            <a:solidFill>
              <a:schemeClr val="accent2">
                <a:lumMod val="60000"/>
                <a:lumOff val="40000"/>
              </a:schemeClr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B44D3A81-CD87-4C1E-9828-9589F502C488}"/>
              </a:ext>
            </a:extLst>
          </p:cNvPr>
          <p:cNvCxnSpPr>
            <a:cxnSpLocks/>
          </p:cNvCxnSpPr>
          <p:nvPr/>
        </p:nvCxnSpPr>
        <p:spPr>
          <a:xfrm flipV="1">
            <a:off x="5349744" y="1739076"/>
            <a:ext cx="1394532" cy="743944"/>
          </a:xfrm>
          <a:prstGeom prst="straightConnector1">
            <a:avLst/>
          </a:prstGeom>
          <a:ln w="38100">
            <a:solidFill>
              <a:schemeClr val="accent2">
                <a:lumMod val="75000"/>
              </a:schemeClr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04139BF2-5774-4B64-9433-C19BE2447199}"/>
              </a:ext>
            </a:extLst>
          </p:cNvPr>
          <p:cNvCxnSpPr>
            <a:cxnSpLocks/>
          </p:cNvCxnSpPr>
          <p:nvPr/>
        </p:nvCxnSpPr>
        <p:spPr>
          <a:xfrm flipV="1">
            <a:off x="5349744" y="2121167"/>
            <a:ext cx="1394532" cy="739898"/>
          </a:xfrm>
          <a:prstGeom prst="straightConnector1">
            <a:avLst/>
          </a:prstGeom>
          <a:ln w="38100">
            <a:solidFill>
              <a:schemeClr val="accent5">
                <a:lumMod val="60000"/>
                <a:lumOff val="40000"/>
              </a:schemeClr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37676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16138</TotalTime>
  <Words>543</Words>
  <Application>Microsoft Office PowerPoint</Application>
  <PresentationFormat>Widescreen</PresentationFormat>
  <Paragraphs>121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Consolas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Ryan</dc:creator>
  <cp:lastModifiedBy>Ryan</cp:lastModifiedBy>
  <cp:revision>33</cp:revision>
  <dcterms:created xsi:type="dcterms:W3CDTF">2020-06-29T18:55:04Z</dcterms:created>
  <dcterms:modified xsi:type="dcterms:W3CDTF">2020-07-30T09:14:56Z</dcterms:modified>
</cp:coreProperties>
</file>

<file path=docProps/thumbnail.jpeg>
</file>